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4160520"/>
            <a:ext cx="12191695" cy="18288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" name="Connector 4"/>
          <p:cNvCxnSpPr/>
          <p:nvPr/>
        </p:nvCxnSpPr>
        <p:spPr>
          <a:xfrm flipV="1">
            <a:off x="5409590" y="1389888"/>
            <a:ext cx="685800" cy="576072"/>
          </a:xfrm>
          <a:prstGeom prst="line">
            <a:avLst/>
          </a:prstGeom>
          <a:ln w="63500">
            <a:solidFill>
              <a:srgbClr val="C8A24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6095390" y="1389888"/>
            <a:ext cx="685800" cy="576072"/>
          </a:xfrm>
          <a:prstGeom prst="line">
            <a:avLst/>
          </a:prstGeom>
          <a:ln w="63500">
            <a:solidFill>
              <a:srgbClr val="C8A24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5683910" y="1801368"/>
            <a:ext cx="411480" cy="576071"/>
          </a:xfrm>
          <a:prstGeom prst="line">
            <a:avLst/>
          </a:prstGeom>
          <a:ln w="45719">
            <a:solidFill>
              <a:srgbClr val="C8A24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>
            <a:off x="6095390" y="1801368"/>
            <a:ext cx="411480" cy="576071"/>
          </a:xfrm>
          <a:prstGeom prst="line">
            <a:avLst/>
          </a:prstGeom>
          <a:ln w="45719">
            <a:solidFill>
              <a:srgbClr val="C8A24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14400" y="2880360"/>
            <a:ext cx="1036015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400" b="1" spc="160">
                <a:solidFill>
                  <a:srgbClr val="C8A24B"/>
                </a:solidFill>
                <a:latin typeface="Calibri"/>
              </a:rPr>
              <a:t>STAGE 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3337560"/>
            <a:ext cx="10360152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4800" b="1">
                <a:solidFill>
                  <a:srgbClr val="FFFFFF"/>
                </a:solidFill>
                <a:latin typeface="Georgia"/>
              </a:rPr>
              <a:t>The Levers and the Room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4434840"/>
            <a:ext cx="1036015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0">
                <a:solidFill>
                  <a:srgbClr val="B9C4D8"/>
                </a:solidFill>
                <a:latin typeface="Calibri"/>
              </a:rPr>
              <a:t>Advisor Training   ·   Instructor-Led Overview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5852160"/>
            <a:ext cx="1036015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spc="160">
                <a:solidFill>
                  <a:srgbClr val="C8A24B"/>
                </a:solidFill>
                <a:latin typeface="Calibri"/>
              </a:rPr>
              <a:t>CLARITY   DIRECTION   ASCENT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0058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spc="160">
                <a:solidFill>
                  <a:srgbClr val="A9832F"/>
                </a:solidFill>
                <a:latin typeface="Calibri"/>
              </a:rPr>
              <a:t>MODULE 18   ·   The Room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868680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200" b="1">
                <a:solidFill>
                  <a:srgbClr val="0A1F3D"/>
                </a:solidFill>
                <a:latin typeface="Georgia"/>
              </a:rPr>
              <a:t>Leading the Change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655064"/>
            <a:ext cx="1280160" cy="38100"/>
          </a:xfrm>
          <a:prstGeom prst="rect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783080"/>
            <a:ext cx="10972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13315C"/>
                </a:solidFill>
                <a:latin typeface="Georgia"/>
              </a:rPr>
              <a:t>A right answer the owner cannot use is worth nothing.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32888"/>
            <a:ext cx="310896" cy="310896"/>
          </a:xfrm>
          <a:prstGeom prst="ellipse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2496312"/>
            <a:ext cx="310896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Calibri"/>
              </a:rPr>
              <a:t>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2514600"/>
            <a:ext cx="6675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0A1F3D"/>
                </a:solidFill>
                <a:latin typeface="Calibri"/>
              </a:rPr>
              <a:t>Adoption, not logic.  </a:t>
            </a:r>
            <a:r>
              <a:rPr sz="1250" b="0">
                <a:solidFill>
                  <a:srgbClr val="1C2533"/>
                </a:solidFill>
                <a:latin typeface="Calibri"/>
              </a:rPr>
              <a:t>Most plans fail because no one adopted them, not because the analysis was wrong.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465576"/>
            <a:ext cx="310896" cy="310896"/>
          </a:xfrm>
          <a:prstGeom prst="ellipse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3429000"/>
            <a:ext cx="310896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Calibri"/>
              </a:rPr>
              <a:t>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560" y="3447288"/>
            <a:ext cx="6675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0A1F3D"/>
                </a:solidFill>
                <a:latin typeface="Calibri"/>
              </a:rPr>
              <a:t>Let go before taking up.  </a:t>
            </a:r>
            <a:r>
              <a:rPr sz="1250" b="0">
                <a:solidFill>
                  <a:srgbClr val="1C2533"/>
                </a:solidFill>
                <a:latin typeface="Calibri"/>
              </a:rPr>
              <a:t>Change starts with an ending. Name it, or you get nodding in the room and reverting in practice.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398264"/>
            <a:ext cx="310896" cy="310896"/>
          </a:xfrm>
          <a:prstGeom prst="ellipse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6928" y="4361688"/>
            <a:ext cx="310896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Calibri"/>
              </a:rPr>
              <a:t>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51560" y="4379976"/>
            <a:ext cx="6675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0A1F3D"/>
                </a:solidFill>
                <a:latin typeface="Calibri"/>
              </a:rPr>
              <a:t>Sequence for belief.  </a:t>
            </a:r>
            <a:r>
              <a:rPr sz="1250" b="0">
                <a:solidFill>
                  <a:srgbClr val="1C2533"/>
                </a:solidFill>
                <a:latin typeface="Calibri"/>
              </a:rPr>
              <a:t>A visible fast win first builds the belief that funds the hard, slow change that follows.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55279" y="2468880"/>
            <a:ext cx="3703320" cy="3063240"/>
          </a:xfrm>
          <a:prstGeom prst="rect">
            <a:avLst/>
          </a:prstGeom>
          <a:solidFill>
            <a:srgbClr val="FAF7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55279" y="2468880"/>
            <a:ext cx="91440" cy="3063240"/>
          </a:xfrm>
          <a:prstGeom prst="rect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600" y="2697480"/>
            <a:ext cx="329184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spc="160">
                <a:solidFill>
                  <a:srgbClr val="0A1F3D"/>
                </a:solidFill>
                <a:latin typeface="Calibri"/>
              </a:rPr>
              <a:t>IN THE ROOM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0" y="3108960"/>
            <a:ext cx="32461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>
                <a:solidFill>
                  <a:srgbClr val="1C2533"/>
                </a:solidFill>
                <a:latin typeface="Calibri"/>
              </a:rPr>
              <a:t>The test of an engagement is what still works after you leave. The strongest close is a first win the team achieved themselves, on the new way, before you walked out the door.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1" spc="160">
                <a:solidFill>
                  <a:srgbClr val="647089"/>
                </a:solidFill>
                <a:latin typeface="Calibri"/>
              </a:rPr>
              <a:t>CLARITY   DIRECTION   ASCENT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0" y="6419088"/>
            <a:ext cx="52852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0">
                <a:solidFill>
                  <a:srgbClr val="647089"/>
                </a:solidFill>
                <a:latin typeface="Calibri"/>
              </a:rPr>
              <a:t>pinnaclestrat.com   ·   Stage 5 Advisor Training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685800"/>
            <a:ext cx="10058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spc="160">
                <a:solidFill>
                  <a:srgbClr val="C8A24B"/>
                </a:solidFill>
                <a:latin typeface="Calibri"/>
              </a:rPr>
              <a:t>THE THROUGH LINE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371600"/>
            <a:ext cx="105156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3400" b="1">
                <a:solidFill>
                  <a:srgbClr val="FFFFFF"/>
                </a:solidFill>
                <a:latin typeface="Georgia"/>
              </a:rPr>
              <a:t>The levers tell you where to push.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3400" b="1">
                <a:solidFill>
                  <a:srgbClr val="C8A24B"/>
                </a:solidFill>
                <a:latin typeface="Georgia"/>
              </a:rPr>
              <a:t>The room decides whether the push lands.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840480"/>
            <a:ext cx="1033272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700" b="0">
                <a:solidFill>
                  <a:srgbClr val="B9C4D8"/>
                </a:solidFill>
                <a:latin typeface="Calibri"/>
              </a:rPr>
              <a:t>An advisor who can read the numbers, price the value, and find the stuck growth lever, but cannot run a discovery call, present a readout, or make a change stick, delivers reports that sit in a drawer.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700" b="1">
                <a:solidFill>
                  <a:srgbClr val="FFFFFF"/>
                </a:solidFill>
                <a:latin typeface="Calibri"/>
              </a:rPr>
              <a:t>Stage 5 pairs them on purpose. Every lever ends in a conversation. Every conversation is only as good as the analysis behind it. Carry both.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1" spc="160">
                <a:solidFill>
                  <a:srgbClr val="B9C4D8"/>
                </a:solidFill>
                <a:latin typeface="Calibri"/>
              </a:rPr>
              <a:t>CLARITY   DIRECTION   ASCENT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6419088"/>
            <a:ext cx="52852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0">
                <a:solidFill>
                  <a:srgbClr val="B9C4D8"/>
                </a:solidFill>
                <a:latin typeface="Calibri"/>
              </a:rPr>
              <a:t>pinnaclestrat.com   ·   Stage 5 Advisor Training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0058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spc="160">
                <a:solidFill>
                  <a:srgbClr val="A9832F"/>
                </a:solidFill>
                <a:latin typeface="Calibri"/>
              </a:rPr>
              <a:t>DELIVERY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868680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0A1F3D"/>
                </a:solidFill>
                <a:latin typeface="Georgia"/>
              </a:rPr>
              <a:t>How Stage 5 is run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655064"/>
            <a:ext cx="1280160" cy="38100"/>
          </a:xfrm>
          <a:prstGeom prst="rect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2148840"/>
            <a:ext cx="361188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2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2148840"/>
            <a:ext cx="3611880" cy="109728"/>
          </a:xfrm>
          <a:prstGeom prst="rect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95528" y="2514600"/>
            <a:ext cx="548640" cy="548640"/>
          </a:xfrm>
          <a:prstGeom prst="ellipse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51760"/>
            <a:ext cx="457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>
                <a:solidFill>
                  <a:srgbClr val="0A1F3D"/>
                </a:solidFill>
                <a:latin typeface="Calibri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5528" y="3291840"/>
            <a:ext cx="302666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0A1F3D"/>
                </a:solidFill>
                <a:latin typeface="Georgia"/>
              </a:rPr>
              <a:t>Interactive portal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5528" y="3749039"/>
            <a:ext cx="3026664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1C2533"/>
                </a:solidFill>
                <a:latin typeface="Calibri"/>
              </a:rPr>
              <a:t>Six modules on training.pinnaclestrat.com. Reading lessons, hands-on card drills, and a server-graded check. A module completes only when the owner passes the check, and the next unlocks in order.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79976" y="2148840"/>
            <a:ext cx="361188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2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379976" y="2148840"/>
            <a:ext cx="3611880" cy="109728"/>
          </a:xfrm>
          <a:prstGeom prst="rect">
            <a:avLst/>
          </a:prstGeom>
          <a:solidFill>
            <a:srgbClr val="A983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4672584" y="2514600"/>
            <a:ext cx="548640" cy="548640"/>
          </a:xfrm>
          <a:prstGeom prst="ellipse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745736" y="2651760"/>
            <a:ext cx="457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>
                <a:solidFill>
                  <a:srgbClr val="A9832F"/>
                </a:solidFill>
                <a:latin typeface="Calibri"/>
              </a:rPr>
              <a:t>•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72584" y="3291840"/>
            <a:ext cx="302666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0A1F3D"/>
                </a:solidFill>
                <a:latin typeface="Georgia"/>
              </a:rPr>
              <a:t>The field guide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72584" y="3749039"/>
            <a:ext cx="3026664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1C2533"/>
                </a:solidFill>
                <a:latin typeface="Calibri"/>
              </a:rPr>
              <a:t>A house-style companion PDF: the distilled point of each module and the one move to make in the room. Kept on the desk, pulled before a client meeting.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257032" y="2148840"/>
            <a:ext cx="361188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2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257032" y="2148840"/>
            <a:ext cx="3611880" cy="109728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8549640" y="2514600"/>
            <a:ext cx="548640" cy="548640"/>
          </a:xfrm>
          <a:prstGeom prst="ellipse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622792" y="2651760"/>
            <a:ext cx="457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>
                <a:solidFill>
                  <a:srgbClr val="13315C"/>
                </a:solidFill>
                <a:latin typeface="Calibri"/>
              </a:rPr>
              <a:t>•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49640" y="3291840"/>
            <a:ext cx="302666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0A1F3D"/>
                </a:solidFill>
                <a:latin typeface="Georgia"/>
              </a:rPr>
              <a:t>This overview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49640" y="3749039"/>
            <a:ext cx="3026664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1C2533"/>
                </a:solidFill>
                <a:latin typeface="Calibri"/>
              </a:rPr>
              <a:t>The instructor-led walkthrough for onboarding and cohort kickoffs. Frame the stage, then send trainees into the portal.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5806440"/>
            <a:ext cx="10972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647089"/>
                </a:solidFill>
                <a:latin typeface="Calibri"/>
              </a:rPr>
              <a:t>Governance holds: the live portal push (Netlify and Supabase) stays the human-gated step. Nothing reaches a cohort without verification.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1" spc="160">
                <a:solidFill>
                  <a:srgbClr val="647089"/>
                </a:solidFill>
                <a:latin typeface="Calibri"/>
              </a:rPr>
              <a:t>CLARITY   DIRECTION   ASCENT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0" y="6419088"/>
            <a:ext cx="52852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0">
                <a:solidFill>
                  <a:srgbClr val="647089"/>
                </a:solidFill>
                <a:latin typeface="Calibri"/>
              </a:rPr>
              <a:t>pinnaclestrat.com   ·   Stage 5 Advisor Training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" name="Connector 3"/>
          <p:cNvCxnSpPr/>
          <p:nvPr/>
        </p:nvCxnSpPr>
        <p:spPr>
          <a:xfrm flipV="1">
            <a:off x="5592470" y="1132027"/>
            <a:ext cx="502920" cy="422453"/>
          </a:xfrm>
          <a:prstGeom prst="line">
            <a:avLst/>
          </a:prstGeom>
          <a:ln w="50800">
            <a:solidFill>
              <a:srgbClr val="C8A24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6095390" y="1132027"/>
            <a:ext cx="502920" cy="422453"/>
          </a:xfrm>
          <a:prstGeom prst="line">
            <a:avLst/>
          </a:prstGeom>
          <a:ln w="50800">
            <a:solidFill>
              <a:srgbClr val="C8A24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 flipV="1">
            <a:off x="5793638" y="1433779"/>
            <a:ext cx="301752" cy="422452"/>
          </a:xfrm>
          <a:prstGeom prst="line">
            <a:avLst/>
          </a:prstGeom>
          <a:ln w="36576">
            <a:solidFill>
              <a:srgbClr val="C8A24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6095390" y="1433779"/>
            <a:ext cx="301752" cy="422452"/>
          </a:xfrm>
          <a:prstGeom prst="line">
            <a:avLst/>
          </a:prstGeom>
          <a:ln w="36576">
            <a:solidFill>
              <a:srgbClr val="C8A24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14400" y="2514600"/>
            <a:ext cx="1036015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spc="160">
                <a:solidFill>
                  <a:srgbClr val="C8A24B"/>
                </a:solidFill>
                <a:latin typeface="Calibri"/>
              </a:rPr>
              <a:t>NEXT: CERTIFICATION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2971800"/>
            <a:ext cx="10360152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600" b="1">
                <a:solidFill>
                  <a:srgbClr val="FFFFFF"/>
                </a:solidFill>
                <a:latin typeface="Georgia"/>
              </a:rPr>
              <a:t>The five-point ship test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4023360"/>
            <a:ext cx="9445752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0">
                <a:solidFill>
                  <a:srgbClr val="B9C4D8"/>
                </a:solidFill>
                <a:latin typeface="Calibri"/>
              </a:rPr>
              <a:t>Is it true.   Is it clear.   Is it the client priority.   Can they act on it.   Does it leave something working.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5120640"/>
            <a:ext cx="1036015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>
                <a:solidFill>
                  <a:srgbClr val="FFFFFF"/>
                </a:solidFill>
                <a:latin typeface="Calibri"/>
              </a:rPr>
              <a:t>Certification now tests the ship test on work that draws on all of Stage 5. All five, every time.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6080760"/>
            <a:ext cx="1036015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B9C4D8"/>
                </a:solidFill>
                <a:latin typeface="Calibri"/>
              </a:rPr>
              <a:t>info@pinnaclestrat.com   ·   pinnaclestrat.com   ·   (713) 277-5004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0058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spc="160">
                <a:solidFill>
                  <a:srgbClr val="A9832F"/>
                </a:solidFill>
                <a:latin typeface="Calibri"/>
              </a:rPr>
              <a:t>THE TRAINING ARC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868680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0A1F3D"/>
                </a:solidFill>
                <a:latin typeface="Georgia"/>
              </a:rPr>
              <a:t>Where Stage 5 sits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655064"/>
            <a:ext cx="1280160" cy="38100"/>
          </a:xfrm>
          <a:prstGeom prst="rect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2286000"/>
            <a:ext cx="1441225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2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930924" y="2542032"/>
            <a:ext cx="585216" cy="585216"/>
          </a:xfrm>
          <a:prstGeom prst="ellipse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2651760"/>
            <a:ext cx="1441225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0A1F3D"/>
                </a:solidFill>
                <a:latin typeface="Georgia"/>
              </a:rPr>
              <a:t>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6072" y="3246120"/>
            <a:ext cx="1294921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1C2533"/>
                </a:solidFill>
                <a:latin typeface="Calibri"/>
              </a:rPr>
              <a:t>Operations &amp; Tools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27025" y="2286000"/>
            <a:ext cx="1441225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2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555029" y="2542032"/>
            <a:ext cx="585216" cy="585216"/>
          </a:xfrm>
          <a:prstGeom prst="ellipse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127025" y="2651760"/>
            <a:ext cx="1441225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0A1F3D"/>
                </a:solidFill>
                <a:latin typeface="Georgia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00177" y="3246120"/>
            <a:ext cx="1294921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1C2533"/>
                </a:solidFill>
                <a:latin typeface="Calibri"/>
              </a:rPr>
              <a:t>Foundations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51130" y="2286000"/>
            <a:ext cx="1441225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2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4179134" y="2542032"/>
            <a:ext cx="585216" cy="585216"/>
          </a:xfrm>
          <a:prstGeom prst="ellipse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751130" y="2651760"/>
            <a:ext cx="1441225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0A1F3D"/>
                </a:solidFill>
                <a:latin typeface="Georgia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24282" y="3246120"/>
            <a:ext cx="1294921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1C2533"/>
                </a:solidFill>
                <a:latin typeface="Calibri"/>
              </a:rPr>
              <a:t>The Method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375235" y="2286000"/>
            <a:ext cx="1441225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2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5803239" y="2542032"/>
            <a:ext cx="585216" cy="585216"/>
          </a:xfrm>
          <a:prstGeom prst="ellipse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375235" y="2651760"/>
            <a:ext cx="1441225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0A1F3D"/>
                </a:solidFill>
                <a:latin typeface="Georgia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48387" y="3246120"/>
            <a:ext cx="1294921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1C2533"/>
                </a:solidFill>
                <a:latin typeface="Calibri"/>
              </a:rPr>
              <a:t>The Engagement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999340" y="2286000"/>
            <a:ext cx="1441225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2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427344" y="2542032"/>
            <a:ext cx="585216" cy="585216"/>
          </a:xfrm>
          <a:prstGeom prst="ellipse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999340" y="2651760"/>
            <a:ext cx="1441225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0A1F3D"/>
                </a:solidFill>
                <a:latin typeface="Georgia"/>
              </a:rP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72492" y="3246120"/>
            <a:ext cx="1294921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1C2533"/>
                </a:solidFill>
                <a:latin typeface="Calibri"/>
              </a:rPr>
              <a:t>The Craft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623445" y="2286000"/>
            <a:ext cx="1441225" cy="1554480"/>
          </a:xfrm>
          <a:prstGeom prst="rect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9051449" y="2542032"/>
            <a:ext cx="585216" cy="585216"/>
          </a:xfrm>
          <a:prstGeom prst="ellipse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623445" y="2651760"/>
            <a:ext cx="1441225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0A1F3D"/>
                </a:solidFill>
                <a:latin typeface="Georgia"/>
              </a:rPr>
              <a:t>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96597" y="3246120"/>
            <a:ext cx="1294921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FFFFFF"/>
                </a:solidFill>
                <a:latin typeface="Calibri"/>
              </a:rPr>
              <a:t>The Levers &amp; the Room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0247550" y="2286000"/>
            <a:ext cx="1441225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2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10675554" y="2542032"/>
            <a:ext cx="585216" cy="585216"/>
          </a:xfrm>
          <a:prstGeom prst="ellipse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0247550" y="2651760"/>
            <a:ext cx="1441225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0A1F3D"/>
                </a:solidFill>
                <a:latin typeface="Georgia"/>
              </a:rPr>
              <a:t>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320702" y="3246120"/>
            <a:ext cx="1294921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1C2533"/>
                </a:solidFill>
                <a:latin typeface="Calibri"/>
              </a:rPr>
              <a:t>Certification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02920" y="4297680"/>
            <a:ext cx="1115568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0">
                <a:solidFill>
                  <a:srgbClr val="1C2533"/>
                </a:solidFill>
                <a:latin typeface="Calibri"/>
              </a:rPr>
              <a:t>You can already run the method. Stage 5 is where the method meets the business. </a:t>
            </a:r>
            <a:r>
              <a:rPr sz="1400" b="1">
                <a:solidFill>
                  <a:srgbClr val="13315C"/>
                </a:solidFill>
                <a:latin typeface="Calibri"/>
              </a:rPr>
              <a:t>The first three modules are the levers that move a company. The last three are the room where an owner is sitting across from you.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1" spc="160">
                <a:solidFill>
                  <a:srgbClr val="647089"/>
                </a:solidFill>
                <a:latin typeface="Calibri"/>
              </a:rPr>
              <a:t>CLARITY   DIRECTION   ASCENT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00800" y="6419088"/>
            <a:ext cx="52852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0">
                <a:solidFill>
                  <a:srgbClr val="647089"/>
                </a:solidFill>
                <a:latin typeface="Calibri"/>
              </a:rPr>
              <a:t>pinnaclestrat.com   ·   Stage 5 Advisor Training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0058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spc="160">
                <a:solidFill>
                  <a:srgbClr val="A9832F"/>
                </a:solidFill>
                <a:latin typeface="Calibri"/>
              </a:rPr>
              <a:t>WHY THIS STAGE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868680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0A1F3D"/>
                </a:solidFill>
                <a:latin typeface="Georgia"/>
              </a:rPr>
              <a:t>The gap we are closing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655064"/>
            <a:ext cx="1280160" cy="38100"/>
          </a:xfrm>
          <a:prstGeom prst="rect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2011680"/>
            <a:ext cx="6492240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>
                <a:solidFill>
                  <a:srgbClr val="1C2533"/>
                </a:solidFill>
                <a:latin typeface="Calibri"/>
              </a:rPr>
              <a:t>Trainees learn the method as an idea. They are never drilled on the levers that actually move a business, or the live craft of sitting with an owner and landing the work.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1">
                <a:solidFill>
                  <a:srgbClr val="0A1F3D"/>
                </a:solidFill>
                <a:latin typeface="Calibri"/>
              </a:rPr>
              <a:t>Stage 5 closes both gaps at once: the domain levers, and the room.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0" y="1965960"/>
            <a:ext cx="4343400" cy="1691640"/>
          </a:xfrm>
          <a:prstGeom prst="rect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635240" y="2194560"/>
            <a:ext cx="3749039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1" spc="160">
                <a:solidFill>
                  <a:srgbClr val="C8A24B"/>
                </a:solidFill>
                <a:latin typeface="Calibri"/>
              </a:rPr>
              <a:t>THE LEVERS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350" b="0">
                <a:solidFill>
                  <a:srgbClr val="FFFFFF"/>
                </a:solidFill>
                <a:latin typeface="Calibri"/>
              </a:rPr>
              <a:t>Reading the numbers · pricing · growth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1">
                <a:solidFill>
                  <a:srgbClr val="B9C4D8"/>
                </a:solidFill>
                <a:latin typeface="Calibri"/>
              </a:rPr>
              <a:t>Where to push.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0" y="3794760"/>
            <a:ext cx="4343400" cy="1691640"/>
          </a:xfrm>
          <a:prstGeom prst="rect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4023360"/>
            <a:ext cx="3749039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1" spc="160">
                <a:solidFill>
                  <a:srgbClr val="0A1F3D"/>
                </a:solidFill>
                <a:latin typeface="Calibri"/>
              </a:rPr>
              <a:t>THE ROOM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350" b="0">
                <a:solidFill>
                  <a:srgbClr val="0A1F3D"/>
                </a:solidFill>
                <a:latin typeface="Calibri"/>
              </a:rPr>
              <a:t>Discovery · presenting · leading change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1">
                <a:solidFill>
                  <a:srgbClr val="A9832F"/>
                </a:solidFill>
                <a:latin typeface="Calibri"/>
              </a:rPr>
              <a:t>Whether the push lands.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1" spc="160">
                <a:solidFill>
                  <a:srgbClr val="647089"/>
                </a:solidFill>
                <a:latin typeface="Calibri"/>
              </a:rPr>
              <a:t>CLARITY   DIRECTION   ASCENT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6419088"/>
            <a:ext cx="52852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0">
                <a:solidFill>
                  <a:srgbClr val="647089"/>
                </a:solidFill>
                <a:latin typeface="Calibri"/>
              </a:rPr>
              <a:t>pinnaclestrat.com   ·   Stage 5 Advisor Training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0058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spc="160">
                <a:solidFill>
                  <a:srgbClr val="A9832F"/>
                </a:solidFill>
                <a:latin typeface="Calibri"/>
              </a:rPr>
              <a:t>THE SIX MODULES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868680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0A1F3D"/>
                </a:solidFill>
                <a:latin typeface="Georgia"/>
              </a:rPr>
              <a:t>What Stage 5 covers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655064"/>
            <a:ext cx="1280160" cy="38100"/>
          </a:xfrm>
          <a:prstGeom prst="rect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2148840"/>
            <a:ext cx="361188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2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2148840"/>
            <a:ext cx="82296" cy="1783080"/>
          </a:xfrm>
          <a:prstGeom prst="rect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58952" y="2423160"/>
            <a:ext cx="640080" cy="640080"/>
          </a:xfrm>
          <a:prstGeom prst="ellipse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58952" y="2551176"/>
            <a:ext cx="64008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1">
                <a:solidFill>
                  <a:srgbClr val="0A1F3D"/>
                </a:solidFill>
                <a:latin typeface="Georgia"/>
              </a:rPr>
              <a:t>13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54480" y="2441448"/>
            <a:ext cx="242316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Georgia"/>
              </a:rPr>
              <a:t>Reading the Numbers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647089"/>
                </a:solidFill>
                <a:latin typeface="Calibri"/>
              </a:rPr>
              <a:t>Turn a P&amp;L into a diagnosis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79976" y="2148840"/>
            <a:ext cx="361188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2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79976" y="2148840"/>
            <a:ext cx="82296" cy="1783080"/>
          </a:xfrm>
          <a:prstGeom prst="rect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4636008" y="2423160"/>
            <a:ext cx="640080" cy="640080"/>
          </a:xfrm>
          <a:prstGeom prst="ellipse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36008" y="2551176"/>
            <a:ext cx="64008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1">
                <a:solidFill>
                  <a:srgbClr val="0A1F3D"/>
                </a:solidFill>
                <a:latin typeface="Georgia"/>
              </a:rPr>
              <a:t>14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31536" y="2441448"/>
            <a:ext cx="242316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Georgia"/>
              </a:rPr>
              <a:t>The Pricing Lever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647089"/>
                </a:solidFill>
                <a:latin typeface="Calibri"/>
              </a:rPr>
              <a:t>The fastest lever, taken safely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257032" y="2148840"/>
            <a:ext cx="361188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2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257032" y="2148840"/>
            <a:ext cx="82296" cy="1783080"/>
          </a:xfrm>
          <a:prstGeom prst="rect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8513064" y="2423160"/>
            <a:ext cx="640080" cy="640080"/>
          </a:xfrm>
          <a:prstGeom prst="ellipse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513064" y="2551176"/>
            <a:ext cx="64008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1">
                <a:solidFill>
                  <a:srgbClr val="0A1F3D"/>
                </a:solidFill>
                <a:latin typeface="Georgia"/>
              </a:rPr>
              <a:t>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08592" y="2441448"/>
            <a:ext cx="242316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Georgia"/>
              </a:rPr>
              <a:t>Growth and Go to Market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647089"/>
                </a:solidFill>
                <a:latin typeface="Calibri"/>
              </a:rPr>
              <a:t>Find the stuck growth lever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02920" y="4206240"/>
            <a:ext cx="361188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2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02920" y="4206240"/>
            <a:ext cx="82296" cy="1783080"/>
          </a:xfrm>
          <a:prstGeom prst="rect">
            <a:avLst/>
          </a:prstGeom>
          <a:solidFill>
            <a:srgbClr val="A983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58952" y="4480560"/>
            <a:ext cx="640080" cy="640080"/>
          </a:xfrm>
          <a:prstGeom prst="ellipse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58952" y="4608576"/>
            <a:ext cx="64008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1">
                <a:solidFill>
                  <a:srgbClr val="A9832F"/>
                </a:solidFill>
                <a:latin typeface="Georgia"/>
              </a:rPr>
              <a:t>16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54480" y="4498848"/>
            <a:ext cx="242316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Georgia"/>
              </a:rPr>
              <a:t>The Discovery Conversation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647089"/>
                </a:solidFill>
                <a:latin typeface="Calibri"/>
              </a:rPr>
              <a:t>Ask for the real constraint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379976" y="4206240"/>
            <a:ext cx="361188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2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379976" y="4206240"/>
            <a:ext cx="82296" cy="1783080"/>
          </a:xfrm>
          <a:prstGeom prst="rect">
            <a:avLst/>
          </a:prstGeom>
          <a:solidFill>
            <a:srgbClr val="A983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4636008" y="4480560"/>
            <a:ext cx="640080" cy="640080"/>
          </a:xfrm>
          <a:prstGeom prst="ellipse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636008" y="4608576"/>
            <a:ext cx="64008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1">
                <a:solidFill>
                  <a:srgbClr val="A9832F"/>
                </a:solidFill>
                <a:latin typeface="Georgia"/>
              </a:rPr>
              <a:t>17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31536" y="4498848"/>
            <a:ext cx="242316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Georgia"/>
              </a:rPr>
              <a:t>Presenting the Readout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647089"/>
                </a:solidFill>
                <a:latin typeface="Calibri"/>
              </a:rPr>
              <a:t>Answer first, owner decides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257032" y="4206240"/>
            <a:ext cx="361188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2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257032" y="4206240"/>
            <a:ext cx="82296" cy="1783080"/>
          </a:xfrm>
          <a:prstGeom prst="rect">
            <a:avLst/>
          </a:prstGeom>
          <a:solidFill>
            <a:srgbClr val="A983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8513064" y="4480560"/>
            <a:ext cx="640080" cy="640080"/>
          </a:xfrm>
          <a:prstGeom prst="ellipse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513064" y="4608576"/>
            <a:ext cx="64008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1">
                <a:solidFill>
                  <a:srgbClr val="A9832F"/>
                </a:solidFill>
                <a:latin typeface="Georgia"/>
              </a:rPr>
              <a:t>18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308592" y="4498848"/>
            <a:ext cx="242316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Georgia"/>
              </a:rPr>
              <a:t>Leading the Change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647089"/>
                </a:solidFill>
                <a:latin typeface="Calibri"/>
              </a:rPr>
              <a:t>Make the plan actually stick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2920" y="598932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13315C"/>
                </a:solidFill>
                <a:latin typeface="Calibri"/>
              </a:rPr>
              <a:t>Modules 13 to 15 are the levers.  Modules 16 to 18 are the room.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1" spc="160">
                <a:solidFill>
                  <a:srgbClr val="647089"/>
                </a:solidFill>
                <a:latin typeface="Calibri"/>
              </a:rPr>
              <a:t>CLARITY   DIRECTION   ASCENT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00800" y="6419088"/>
            <a:ext cx="52852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0">
                <a:solidFill>
                  <a:srgbClr val="647089"/>
                </a:solidFill>
                <a:latin typeface="Calibri"/>
              </a:rPr>
              <a:t>pinnaclestrat.com   ·   Stage 5 Advisor Training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0058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spc="160">
                <a:solidFill>
                  <a:srgbClr val="A9832F"/>
                </a:solidFill>
                <a:latin typeface="Calibri"/>
              </a:rPr>
              <a:t>MODULE 13   ·   The Levers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868680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200" b="1">
                <a:solidFill>
                  <a:srgbClr val="0A1F3D"/>
                </a:solidFill>
                <a:latin typeface="Georgia"/>
              </a:rPr>
              <a:t>Reading the Numbers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655064"/>
            <a:ext cx="1280160" cy="38100"/>
          </a:xfrm>
          <a:prstGeom prst="rect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783080"/>
            <a:ext cx="10972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13315C"/>
                </a:solidFill>
                <a:latin typeface="Georgia"/>
              </a:rPr>
              <a:t>Before you form a view, read the numbers.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32888"/>
            <a:ext cx="310896" cy="310896"/>
          </a:xfrm>
          <a:prstGeom prst="ellipse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2496312"/>
            <a:ext cx="310896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Calibri"/>
              </a:rPr>
              <a:t>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2514600"/>
            <a:ext cx="6675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0A1F3D"/>
                </a:solidFill>
                <a:latin typeface="Calibri"/>
              </a:rPr>
              <a:t>Read the change.  </a:t>
            </a:r>
            <a:r>
              <a:rPr sz="1250" b="0">
                <a:solidFill>
                  <a:srgbClr val="1C2533"/>
                </a:solidFill>
                <a:latin typeface="Calibri"/>
              </a:rPr>
              <a:t>This period against last, actuals against plan, margin against revenue. The gaps are the diagnosis.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465576"/>
            <a:ext cx="310896" cy="310896"/>
          </a:xfrm>
          <a:prstGeom prst="ellipse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3429000"/>
            <a:ext cx="310896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Calibri"/>
              </a:rPr>
              <a:t>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560" y="3447288"/>
            <a:ext cx="6675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0A1F3D"/>
                </a:solidFill>
                <a:latin typeface="Calibri"/>
              </a:rPr>
              <a:t>Margin is the story.  </a:t>
            </a:r>
            <a:r>
              <a:rPr sz="1250" b="0">
                <a:solidFill>
                  <a:srgbClr val="1C2533"/>
                </a:solidFill>
                <a:latin typeface="Calibri"/>
              </a:rPr>
              <a:t>Owners feel revenue. The advisor leads with margin. Growth can hide a loss on every sale.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398264"/>
            <a:ext cx="310896" cy="310896"/>
          </a:xfrm>
          <a:prstGeom prst="ellipse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6928" y="4361688"/>
            <a:ext cx="310896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Calibri"/>
              </a:rPr>
              <a:t>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51560" y="4379976"/>
            <a:ext cx="6675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0A1F3D"/>
                </a:solidFill>
                <a:latin typeface="Calibri"/>
              </a:rPr>
              <a:t>A short list of ratios.  </a:t>
            </a:r>
            <a:r>
              <a:rPr sz="1250" b="0">
                <a:solidFill>
                  <a:srgbClr val="1C2533"/>
                </a:solidFill>
                <a:latin typeface="Calibri"/>
              </a:rPr>
              <a:t>Gross and operating margin, current ratio, Rule of 40, and the working-capital cash trap.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55279" y="2468880"/>
            <a:ext cx="3703320" cy="3063240"/>
          </a:xfrm>
          <a:prstGeom prst="rect">
            <a:avLst/>
          </a:prstGeom>
          <a:solidFill>
            <a:srgbClr val="FAF7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55279" y="2468880"/>
            <a:ext cx="91440" cy="3063240"/>
          </a:xfrm>
          <a:prstGeom prst="rect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600" y="2697480"/>
            <a:ext cx="329184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spc="160">
                <a:solidFill>
                  <a:srgbClr val="0A1F3D"/>
                </a:solidFill>
                <a:latin typeface="Calibri"/>
              </a:rPr>
              <a:t>IN THE ROOM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0" y="3108960"/>
            <a:ext cx="32461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>
                <a:solidFill>
                  <a:srgbClr val="1C2533"/>
                </a:solidFill>
                <a:latin typeface="Calibri"/>
              </a:rPr>
              <a:t>If a business is profitable but always tight, look at the days it takes to get paid before anything else. The cash trap is the most common miss and the fastest win.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1" spc="160">
                <a:solidFill>
                  <a:srgbClr val="647089"/>
                </a:solidFill>
                <a:latin typeface="Calibri"/>
              </a:rPr>
              <a:t>CLARITY   DIRECTION   ASCENT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0" y="6419088"/>
            <a:ext cx="52852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0">
                <a:solidFill>
                  <a:srgbClr val="647089"/>
                </a:solidFill>
                <a:latin typeface="Calibri"/>
              </a:rPr>
              <a:t>pinnaclestrat.com   ·   Stage 5 Advisor Training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0058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spc="160">
                <a:solidFill>
                  <a:srgbClr val="A9832F"/>
                </a:solidFill>
                <a:latin typeface="Calibri"/>
              </a:rPr>
              <a:t>MODULE 14   ·   The Levers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868680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200" b="1">
                <a:solidFill>
                  <a:srgbClr val="0A1F3D"/>
                </a:solidFill>
                <a:latin typeface="Georgia"/>
              </a:rPr>
              <a:t>The Pricing Lever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655064"/>
            <a:ext cx="1280160" cy="38100"/>
          </a:xfrm>
          <a:prstGeom prst="rect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783080"/>
            <a:ext cx="10972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13315C"/>
                </a:solidFill>
                <a:latin typeface="Georgia"/>
              </a:rPr>
              <a:t>The fastest lever a business has, and the one owners touch least.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32888"/>
            <a:ext cx="310896" cy="310896"/>
          </a:xfrm>
          <a:prstGeom prst="ellipse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2496312"/>
            <a:ext cx="310896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Calibri"/>
              </a:rPr>
              <a:t>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2514600"/>
            <a:ext cx="6675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0A1F3D"/>
                </a:solidFill>
                <a:latin typeface="Calibri"/>
              </a:rPr>
              <a:t>It drops to the bottom line.  </a:t>
            </a:r>
            <a:r>
              <a:rPr sz="1250" b="0">
                <a:solidFill>
                  <a:srgbClr val="1C2533"/>
                </a:solidFill>
                <a:latin typeface="Calibri"/>
              </a:rPr>
              <a:t>A price rise on units you already sell carries almost no added cost. Nearly all of it becomes profit.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465576"/>
            <a:ext cx="310896" cy="310896"/>
          </a:xfrm>
          <a:prstGeom prst="ellipse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3429000"/>
            <a:ext cx="310896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Calibri"/>
              </a:rPr>
              <a:t>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560" y="3447288"/>
            <a:ext cx="6675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0A1F3D"/>
                </a:solidFill>
                <a:latin typeface="Calibri"/>
              </a:rPr>
              <a:t>Value, not cost, sets price.  </a:t>
            </a:r>
            <a:r>
              <a:rPr sz="1250" b="0">
                <a:solidFill>
                  <a:srgbClr val="1C2533"/>
                </a:solidFill>
                <a:latin typeface="Calibri"/>
              </a:rPr>
              <a:t>Cost is your floor. Price against what the outcome is worth to the buyer, not the parts it is made of.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398264"/>
            <a:ext cx="310896" cy="310896"/>
          </a:xfrm>
          <a:prstGeom prst="ellipse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6928" y="4361688"/>
            <a:ext cx="310896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Calibri"/>
              </a:rPr>
              <a:t>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51560" y="4379976"/>
            <a:ext cx="6675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0A1F3D"/>
                </a:solidFill>
                <a:latin typeface="Calibri"/>
              </a:rPr>
              <a:t>Sequence the increase.  </a:t>
            </a:r>
            <a:r>
              <a:rPr sz="1250" b="0">
                <a:solidFill>
                  <a:srgbClr val="1C2533"/>
                </a:solidFill>
                <a:latin typeface="Calibri"/>
              </a:rPr>
              <a:t>Lead on the strongest lines, hold the rest, reprice the tail once volume response is clear.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55279" y="2468880"/>
            <a:ext cx="3703320" cy="3063240"/>
          </a:xfrm>
          <a:prstGeom prst="rect">
            <a:avLst/>
          </a:prstGeom>
          <a:solidFill>
            <a:srgbClr val="FAF7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55279" y="2468880"/>
            <a:ext cx="91440" cy="3063240"/>
          </a:xfrm>
          <a:prstGeom prst="rect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600" y="2697480"/>
            <a:ext cx="329184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spc="160">
                <a:solidFill>
                  <a:srgbClr val="0A1F3D"/>
                </a:solidFill>
                <a:latin typeface="Calibri"/>
              </a:rPr>
              <a:t>IN THE ROOM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0" y="3108960"/>
            <a:ext cx="32461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>
                <a:solidFill>
                  <a:srgbClr val="1C2533"/>
                </a:solidFill>
                <a:latin typeface="Calibri"/>
              </a:rPr>
              <a:t>At a 30 percent margin, a 1 percent price increase at the same volume lifts profit more than 3 percent. Owners feel the risk. They rarely feel the size of the prize.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1" spc="160">
                <a:solidFill>
                  <a:srgbClr val="647089"/>
                </a:solidFill>
                <a:latin typeface="Calibri"/>
              </a:rPr>
              <a:t>CLARITY   DIRECTION   ASCENT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0" y="6419088"/>
            <a:ext cx="52852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0">
                <a:solidFill>
                  <a:srgbClr val="647089"/>
                </a:solidFill>
                <a:latin typeface="Calibri"/>
              </a:rPr>
              <a:t>pinnaclestrat.com   ·   Stage 5 Advisor Training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0058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spc="160">
                <a:solidFill>
                  <a:srgbClr val="A9832F"/>
                </a:solidFill>
                <a:latin typeface="Calibri"/>
              </a:rPr>
              <a:t>MODULE 15   ·   The Levers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868680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200" b="1">
                <a:solidFill>
                  <a:srgbClr val="0A1F3D"/>
                </a:solidFill>
                <a:latin typeface="Georgia"/>
              </a:rPr>
              <a:t>Growth and Go to Market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655064"/>
            <a:ext cx="1280160" cy="38100"/>
          </a:xfrm>
          <a:prstGeom prst="rect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783080"/>
            <a:ext cx="10972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13315C"/>
                </a:solidFill>
                <a:latin typeface="Georgia"/>
              </a:rPr>
              <a:t>When an owner says "grow," find where growth is stuck.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32888"/>
            <a:ext cx="310896" cy="310896"/>
          </a:xfrm>
          <a:prstGeom prst="ellipse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2496312"/>
            <a:ext cx="310896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Calibri"/>
              </a:rPr>
              <a:t>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2514600"/>
            <a:ext cx="6675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0A1F3D"/>
                </a:solidFill>
                <a:latin typeface="Calibri"/>
              </a:rPr>
              <a:t>Three levers only.  </a:t>
            </a:r>
            <a:r>
              <a:rPr sz="1250" b="0">
                <a:solidFill>
                  <a:srgbClr val="1C2533"/>
                </a:solidFill>
                <a:latin typeface="Calibri"/>
              </a:rPr>
              <a:t>Acquire, retain, or expand. Every tactic is one of these three. Name which one is stuck first.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465576"/>
            <a:ext cx="310896" cy="310896"/>
          </a:xfrm>
          <a:prstGeom prst="ellipse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3429000"/>
            <a:ext cx="310896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Calibri"/>
              </a:rPr>
              <a:t>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560" y="3447288"/>
            <a:ext cx="6675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0A1F3D"/>
                </a:solidFill>
                <a:latin typeface="Calibri"/>
              </a:rPr>
              <a:t>The funnel shows the leak.  </a:t>
            </a:r>
            <a:r>
              <a:rPr sz="1250" b="0">
                <a:solidFill>
                  <a:srgbClr val="1C2533"/>
                </a:solidFill>
                <a:latin typeface="Calibri"/>
              </a:rPr>
              <a:t>Growth stalls at one stage. Pouring in at the top when the leak is at the bottom just wastes more.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398264"/>
            <a:ext cx="310896" cy="310896"/>
          </a:xfrm>
          <a:prstGeom prst="ellipse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6928" y="4361688"/>
            <a:ext cx="310896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Calibri"/>
              </a:rPr>
              <a:t>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51560" y="4379976"/>
            <a:ext cx="6675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0A1F3D"/>
                </a:solidFill>
                <a:latin typeface="Calibri"/>
              </a:rPr>
              <a:t>Know exactly who you win.  </a:t>
            </a:r>
            <a:r>
              <a:rPr sz="1250" b="0">
                <a:solidFill>
                  <a:srgbClr val="1C2533"/>
                </a:solidFill>
                <a:latin typeface="Calibri"/>
              </a:rPr>
              <a:t>A narrow ideal customer profile aims every dollar. It chooses the channel, because you go where they are.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55279" y="2468880"/>
            <a:ext cx="3703320" cy="3063240"/>
          </a:xfrm>
          <a:prstGeom prst="rect">
            <a:avLst/>
          </a:prstGeom>
          <a:solidFill>
            <a:srgbClr val="FAF7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55279" y="2468880"/>
            <a:ext cx="91440" cy="3063240"/>
          </a:xfrm>
          <a:prstGeom prst="rect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600" y="2697480"/>
            <a:ext cx="329184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spc="160">
                <a:solidFill>
                  <a:srgbClr val="0A1F3D"/>
                </a:solidFill>
                <a:latin typeface="Calibri"/>
              </a:rPr>
              <a:t>IN THE ROOM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0" y="3108960"/>
            <a:ext cx="32461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>
                <a:solidFill>
                  <a:srgbClr val="1C2533"/>
                </a:solidFill>
                <a:latin typeface="Calibri"/>
              </a:rPr>
              <a:t>Convert "we need growth" into a stage: not found, not converting, not keeping, or not expanding. The tactic follows from the stage. Naming the stage is the whole job.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1" spc="160">
                <a:solidFill>
                  <a:srgbClr val="647089"/>
                </a:solidFill>
                <a:latin typeface="Calibri"/>
              </a:rPr>
              <a:t>CLARITY   DIRECTION   ASCENT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0" y="6419088"/>
            <a:ext cx="52852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0">
                <a:solidFill>
                  <a:srgbClr val="647089"/>
                </a:solidFill>
                <a:latin typeface="Calibri"/>
              </a:rPr>
              <a:t>pinnaclestrat.com   ·   Stage 5 Advisor Training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0058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spc="160">
                <a:solidFill>
                  <a:srgbClr val="A9832F"/>
                </a:solidFill>
                <a:latin typeface="Calibri"/>
              </a:rPr>
              <a:t>MODULE 16   ·   The Room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868680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200" b="1">
                <a:solidFill>
                  <a:srgbClr val="0A1F3D"/>
                </a:solidFill>
                <a:latin typeface="Georgia"/>
              </a:rPr>
              <a:t>The Discovery Conversation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655064"/>
            <a:ext cx="1280160" cy="38100"/>
          </a:xfrm>
          <a:prstGeom prst="rect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783080"/>
            <a:ext cx="10972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13315C"/>
                </a:solidFill>
                <a:latin typeface="Georgia"/>
              </a:rPr>
              <a:t>Ask so the owner reveals the real constraint.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32888"/>
            <a:ext cx="310896" cy="310896"/>
          </a:xfrm>
          <a:prstGeom prst="ellipse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2496312"/>
            <a:ext cx="310896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Calibri"/>
              </a:rPr>
              <a:t>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2514600"/>
            <a:ext cx="6675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0A1F3D"/>
                </a:solidFill>
                <a:latin typeface="Calibri"/>
              </a:rPr>
              <a:t>Discovery is not a pitch.  </a:t>
            </a:r>
            <a:r>
              <a:rPr sz="1250" b="0">
                <a:solidFill>
                  <a:srgbClr val="1C2533"/>
                </a:solidFill>
                <a:latin typeface="Calibri"/>
              </a:rPr>
              <a:t>The sale is done. The only job is to find the real constraint before you propose anything.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465576"/>
            <a:ext cx="310896" cy="310896"/>
          </a:xfrm>
          <a:prstGeom prst="ellipse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3429000"/>
            <a:ext cx="310896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Calibri"/>
              </a:rPr>
              <a:t>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560" y="3447288"/>
            <a:ext cx="6675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0A1F3D"/>
                </a:solidFill>
                <a:latin typeface="Calibri"/>
              </a:rPr>
              <a:t>The symptom is not the cause.  </a:t>
            </a:r>
            <a:r>
              <a:rPr sz="1250" b="0">
                <a:solidFill>
                  <a:srgbClr val="1C2533"/>
                </a:solidFill>
                <a:latin typeface="Calibri"/>
              </a:rPr>
              <a:t>Sales down, team stretched, cash tight. Trace each symptom to the cause a layer below it.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398264"/>
            <a:ext cx="310896" cy="310896"/>
          </a:xfrm>
          <a:prstGeom prst="ellipse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6928" y="4361688"/>
            <a:ext cx="310896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Calibri"/>
              </a:rPr>
              <a:t>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51560" y="4379976"/>
            <a:ext cx="6675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0A1F3D"/>
                </a:solidFill>
                <a:latin typeface="Calibri"/>
              </a:rPr>
              <a:t>Open, then narrow.  </a:t>
            </a:r>
            <a:r>
              <a:rPr sz="1250" b="0">
                <a:solidFill>
                  <a:srgbClr val="1C2533"/>
                </a:solidFill>
                <a:latin typeface="Calibri"/>
              </a:rPr>
              <a:t>Wide questions let the owner reveal what matters. Follow the flinch, the thing they skip past.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55279" y="2468880"/>
            <a:ext cx="3703320" cy="3063240"/>
          </a:xfrm>
          <a:prstGeom prst="rect">
            <a:avLst/>
          </a:prstGeom>
          <a:solidFill>
            <a:srgbClr val="FAF7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55279" y="2468880"/>
            <a:ext cx="91440" cy="3063240"/>
          </a:xfrm>
          <a:prstGeom prst="rect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600" y="2697480"/>
            <a:ext cx="329184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spc="160">
                <a:solidFill>
                  <a:srgbClr val="0A1F3D"/>
                </a:solidFill>
                <a:latin typeface="Calibri"/>
              </a:rPr>
              <a:t>IN THE ROOM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0" y="3108960"/>
            <a:ext cx="32461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>
                <a:solidFill>
                  <a:srgbClr val="1C2533"/>
                </a:solidFill>
                <a:latin typeface="Calibri"/>
              </a:rPr>
              <a:t>Walk in with a theory and hold it loosely. Ask more than you assert. The advisor who talks most in discovery learns least. Let the pause do the work.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1" spc="160">
                <a:solidFill>
                  <a:srgbClr val="647089"/>
                </a:solidFill>
                <a:latin typeface="Calibri"/>
              </a:rPr>
              <a:t>CLARITY   DIRECTION   ASCENT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0" y="6419088"/>
            <a:ext cx="52852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0">
                <a:solidFill>
                  <a:srgbClr val="647089"/>
                </a:solidFill>
                <a:latin typeface="Calibri"/>
              </a:rPr>
              <a:t>pinnaclestrat.com   ·   Stage 5 Advisor Training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0058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spc="160">
                <a:solidFill>
                  <a:srgbClr val="A9832F"/>
                </a:solidFill>
                <a:latin typeface="Calibri"/>
              </a:rPr>
              <a:t>MODULE 17   ·   The Room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868680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200" b="1">
                <a:solidFill>
                  <a:srgbClr val="0A1F3D"/>
                </a:solidFill>
                <a:latin typeface="Georgia"/>
              </a:rPr>
              <a:t>Presenting the Readout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655064"/>
            <a:ext cx="1280160" cy="38100"/>
          </a:xfrm>
          <a:prstGeom prst="rect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783080"/>
            <a:ext cx="10972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13315C"/>
                </a:solidFill>
                <a:latin typeface="Georgia"/>
              </a:rPr>
              <a:t>Land the analysis: answer first, then the logic.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32888"/>
            <a:ext cx="310896" cy="310896"/>
          </a:xfrm>
          <a:prstGeom prst="ellipse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2496312"/>
            <a:ext cx="310896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Calibri"/>
              </a:rPr>
              <a:t>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2514600"/>
            <a:ext cx="6675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0A1F3D"/>
                </a:solidFill>
                <a:latin typeface="Calibri"/>
              </a:rPr>
              <a:t>Answer first.  </a:t>
            </a:r>
            <a:r>
              <a:rPr sz="1250" b="0">
                <a:solidFill>
                  <a:srgbClr val="1C2533"/>
                </a:solidFill>
                <a:latin typeface="Calibri"/>
              </a:rPr>
              <a:t>Open with the headline. Then finding, so what, now what. No frameworks on the page.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465576"/>
            <a:ext cx="310896" cy="310896"/>
          </a:xfrm>
          <a:prstGeom prst="ellipse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3429000"/>
            <a:ext cx="310896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Calibri"/>
              </a:rPr>
              <a:t>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560" y="3447288"/>
            <a:ext cx="6675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0A1F3D"/>
                </a:solidFill>
                <a:latin typeface="Calibri"/>
              </a:rPr>
              <a:t>Three real options.  </a:t>
            </a:r>
            <a:r>
              <a:rPr sz="1250" b="0">
                <a:solidFill>
                  <a:srgbClr val="1C2533"/>
                </a:solidFill>
                <a:latin typeface="Calibri"/>
              </a:rPr>
              <a:t>No straw men. The owner marks the page themselves, so the decision is theirs and it sticks.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398264"/>
            <a:ext cx="310896" cy="310896"/>
          </a:xfrm>
          <a:prstGeom prst="ellipse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6928" y="4361688"/>
            <a:ext cx="310896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A1F3D"/>
                </a:solidFill>
                <a:latin typeface="Calibri"/>
              </a:rPr>
              <a:t>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51560" y="4379976"/>
            <a:ext cx="6675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0A1F3D"/>
                </a:solidFill>
                <a:latin typeface="Calibri"/>
              </a:rPr>
              <a:t>Trade-offs, not the verdict.  </a:t>
            </a:r>
            <a:r>
              <a:rPr sz="1250" b="0">
                <a:solidFill>
                  <a:srgbClr val="1C2533"/>
                </a:solidFill>
                <a:latin typeface="Calibri"/>
              </a:rPr>
              <a:t>Make the trade-offs so clear the right choice for their appetite becomes obvious. Then be quiet.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55279" y="2468880"/>
            <a:ext cx="3703320" cy="3063240"/>
          </a:xfrm>
          <a:prstGeom prst="rect">
            <a:avLst/>
          </a:prstGeom>
          <a:solidFill>
            <a:srgbClr val="FAF7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55279" y="2468880"/>
            <a:ext cx="91440" cy="3063240"/>
          </a:xfrm>
          <a:prstGeom prst="rect">
            <a:avLst/>
          </a:prstGeom>
          <a:solidFill>
            <a:srgbClr val="C8A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600" y="2697480"/>
            <a:ext cx="329184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spc="160">
                <a:solidFill>
                  <a:srgbClr val="0A1F3D"/>
                </a:solidFill>
                <a:latin typeface="Calibri"/>
              </a:rPr>
              <a:t>IN THE ROOM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0" y="3108960"/>
            <a:ext cx="32461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>
                <a:solidFill>
                  <a:srgbClr val="1C2533"/>
                </a:solidFill>
                <a:latin typeface="Calibri"/>
              </a:rPr>
              <a:t>When an owner pushes back, separate a challenge to the data from a discomfort with the answer. Name the real concern and address it, so the finding survives and the owner stays with you.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1" spc="160">
                <a:solidFill>
                  <a:srgbClr val="647089"/>
                </a:solidFill>
                <a:latin typeface="Calibri"/>
              </a:rPr>
              <a:t>CLARITY   DIRECTION   ASCENT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0" y="6419088"/>
            <a:ext cx="52852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0">
                <a:solidFill>
                  <a:srgbClr val="647089"/>
                </a:solidFill>
                <a:latin typeface="Calibri"/>
              </a:rPr>
              <a:t>pinnaclestrat.com   ·   Stage 5 Advisor Training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